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60" r:id="rId7"/>
    <p:sldId id="270" r:id="rId8"/>
    <p:sldId id="278" r:id="rId9"/>
    <p:sldId id="279" r:id="rId10"/>
    <p:sldId id="280" r:id="rId11"/>
    <p:sldId id="288" r:id="rId12"/>
    <p:sldId id="271" r:id="rId13"/>
    <p:sldId id="272" r:id="rId14"/>
    <p:sldId id="289" r:id="rId15"/>
    <p:sldId id="257" r:id="rId16"/>
    <p:sldId id="267" r:id="rId17"/>
    <p:sldId id="268" r:id="rId18"/>
    <p:sldId id="269" r:id="rId19"/>
    <p:sldId id="277" r:id="rId20"/>
    <p:sldId id="275" r:id="rId21"/>
    <p:sldId id="293" r:id="rId22"/>
    <p:sldId id="261" r:id="rId23"/>
    <p:sldId id="262" r:id="rId24"/>
    <p:sldId id="263" r:id="rId25"/>
    <p:sldId id="264" r:id="rId26"/>
    <p:sldId id="265" r:id="rId27"/>
    <p:sldId id="266" r:id="rId28"/>
    <p:sldId id="294" r:id="rId29"/>
    <p:sldId id="295" r:id="rId30"/>
    <p:sldId id="259" r:id="rId31"/>
    <p:sldId id="290" r:id="rId32"/>
    <p:sldId id="291" r:id="rId33"/>
    <p:sldId id="292" r:id="rId34"/>
    <p:sldId id="27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5358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1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0FB008-72C8-4270-951D-86AF51FA104B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3306286-EDD4-499B-A9D3-4FFEDCDAE963}">
      <dgm:prSet/>
      <dgm:spPr/>
      <dgm:t>
        <a:bodyPr/>
        <a:lstStyle/>
        <a:p>
          <a:r>
            <a:rPr lang="en-GB"/>
            <a:t>Exchanging</a:t>
          </a:r>
          <a:endParaRPr lang="en-US"/>
        </a:p>
      </dgm:t>
    </dgm:pt>
    <dgm:pt modelId="{30355132-0EE8-4132-81CE-559BF07BB510}" type="parTrans" cxnId="{7E02AD5B-0BC7-4267-9C01-68AA22A8A1CB}">
      <dgm:prSet/>
      <dgm:spPr/>
      <dgm:t>
        <a:bodyPr/>
        <a:lstStyle/>
        <a:p>
          <a:endParaRPr lang="en-US"/>
        </a:p>
      </dgm:t>
    </dgm:pt>
    <dgm:pt modelId="{18E9010C-857E-4FCC-A587-0131F56F33D3}" type="sibTrans" cxnId="{7E02AD5B-0BC7-4267-9C01-68AA22A8A1CB}">
      <dgm:prSet/>
      <dgm:spPr/>
      <dgm:t>
        <a:bodyPr/>
        <a:lstStyle/>
        <a:p>
          <a:endParaRPr lang="en-US"/>
        </a:p>
      </dgm:t>
    </dgm:pt>
    <dgm:pt modelId="{BF079698-7D6D-44D4-94CA-52E7F9794EC8}" type="pres">
      <dgm:prSet presAssocID="{D10FB008-72C8-4270-951D-86AF51FA104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EC30877-BE4F-4D36-9AC9-F45D1FE43C41}" type="pres">
      <dgm:prSet presAssocID="{73306286-EDD4-499B-A9D3-4FFEDCDAE963}" presName="hierRoot1" presStyleCnt="0"/>
      <dgm:spPr/>
    </dgm:pt>
    <dgm:pt modelId="{AE294BB2-23B5-416C-AAD0-DDF6A71BA9DA}" type="pres">
      <dgm:prSet presAssocID="{73306286-EDD4-499B-A9D3-4FFEDCDAE963}" presName="composite" presStyleCnt="0"/>
      <dgm:spPr/>
    </dgm:pt>
    <dgm:pt modelId="{7A9FF4E4-7737-4091-8443-9E8EA3AD3007}" type="pres">
      <dgm:prSet presAssocID="{73306286-EDD4-499B-A9D3-4FFEDCDAE963}" presName="background" presStyleLbl="node0" presStyleIdx="0" presStyleCnt="1"/>
      <dgm:spPr/>
    </dgm:pt>
    <dgm:pt modelId="{39AD37D6-9BAA-4D93-892F-C150CACCD272}" type="pres">
      <dgm:prSet presAssocID="{73306286-EDD4-499B-A9D3-4FFEDCDAE963}" presName="text" presStyleLbl="fgAcc0" presStyleIdx="0" presStyleCnt="1" custLinFactNeighborX="629" custLinFactNeighborY="263">
        <dgm:presLayoutVars>
          <dgm:chPref val="3"/>
        </dgm:presLayoutVars>
      </dgm:prSet>
      <dgm:spPr/>
    </dgm:pt>
    <dgm:pt modelId="{09F78E2E-88A2-4AE5-B208-4E8750C8E83B}" type="pres">
      <dgm:prSet presAssocID="{73306286-EDD4-499B-A9D3-4FFEDCDAE963}" presName="hierChild2" presStyleCnt="0"/>
      <dgm:spPr/>
    </dgm:pt>
  </dgm:ptLst>
  <dgm:cxnLst>
    <dgm:cxn modelId="{7E02AD5B-0BC7-4267-9C01-68AA22A8A1CB}" srcId="{D10FB008-72C8-4270-951D-86AF51FA104B}" destId="{73306286-EDD4-499B-A9D3-4FFEDCDAE963}" srcOrd="0" destOrd="0" parTransId="{30355132-0EE8-4132-81CE-559BF07BB510}" sibTransId="{18E9010C-857E-4FCC-A587-0131F56F33D3}"/>
    <dgm:cxn modelId="{999D157F-091D-4943-8D74-DBF0C1A5906B}" type="presOf" srcId="{73306286-EDD4-499B-A9D3-4FFEDCDAE963}" destId="{39AD37D6-9BAA-4D93-892F-C150CACCD272}" srcOrd="0" destOrd="0" presId="urn:microsoft.com/office/officeart/2005/8/layout/hierarchy1"/>
    <dgm:cxn modelId="{B926F6EA-AC87-424E-BACA-2C45F013349F}" type="presOf" srcId="{D10FB008-72C8-4270-951D-86AF51FA104B}" destId="{BF079698-7D6D-44D4-94CA-52E7F9794EC8}" srcOrd="0" destOrd="0" presId="urn:microsoft.com/office/officeart/2005/8/layout/hierarchy1"/>
    <dgm:cxn modelId="{40F03D48-AD60-4F20-806C-1183CBF8F847}" type="presParOf" srcId="{BF079698-7D6D-44D4-94CA-52E7F9794EC8}" destId="{FEC30877-BE4F-4D36-9AC9-F45D1FE43C41}" srcOrd="0" destOrd="0" presId="urn:microsoft.com/office/officeart/2005/8/layout/hierarchy1"/>
    <dgm:cxn modelId="{CB718F07-4891-4535-86F3-17CA931F3FAB}" type="presParOf" srcId="{FEC30877-BE4F-4D36-9AC9-F45D1FE43C41}" destId="{AE294BB2-23B5-416C-AAD0-DDF6A71BA9DA}" srcOrd="0" destOrd="0" presId="urn:microsoft.com/office/officeart/2005/8/layout/hierarchy1"/>
    <dgm:cxn modelId="{B2339A7F-3705-4737-B742-BFC3FDADB379}" type="presParOf" srcId="{AE294BB2-23B5-416C-AAD0-DDF6A71BA9DA}" destId="{7A9FF4E4-7737-4091-8443-9E8EA3AD3007}" srcOrd="0" destOrd="0" presId="urn:microsoft.com/office/officeart/2005/8/layout/hierarchy1"/>
    <dgm:cxn modelId="{AECAA9C2-BACD-4BE2-97E1-00C0C9D95406}" type="presParOf" srcId="{AE294BB2-23B5-416C-AAD0-DDF6A71BA9DA}" destId="{39AD37D6-9BAA-4D93-892F-C150CACCD272}" srcOrd="1" destOrd="0" presId="urn:microsoft.com/office/officeart/2005/8/layout/hierarchy1"/>
    <dgm:cxn modelId="{1F46810F-EE37-496D-9B34-6392231C2D37}" type="presParOf" srcId="{FEC30877-BE4F-4D36-9AC9-F45D1FE43C41}" destId="{09F78E2E-88A2-4AE5-B208-4E8750C8E83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9FF4E4-7737-4091-8443-9E8EA3AD3007}">
      <dsp:nvSpPr>
        <dsp:cNvPr id="0" name=""/>
        <dsp:cNvSpPr/>
      </dsp:nvSpPr>
      <dsp:spPr>
        <a:xfrm>
          <a:off x="2576030" y="2195"/>
          <a:ext cx="4178541" cy="26533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AD37D6-9BAA-4D93-892F-C150CACCD272}">
      <dsp:nvSpPr>
        <dsp:cNvPr id="0" name=""/>
        <dsp:cNvSpPr/>
      </dsp:nvSpPr>
      <dsp:spPr>
        <a:xfrm>
          <a:off x="3040312" y="443264"/>
          <a:ext cx="4178541" cy="26533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800" kern="1200"/>
            <a:t>Exchanging</a:t>
          </a:r>
          <a:endParaRPr lang="en-US" sz="5800" kern="1200"/>
        </a:p>
      </dsp:txBody>
      <dsp:txXfrm>
        <a:off x="3118027" y="520979"/>
        <a:ext cx="4023111" cy="24979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708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550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930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798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542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075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794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439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821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588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63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0657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181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5790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951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289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862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874319F-BF2A-4FEE-8FB7-5613F86728BE}" type="datetimeFigureOut">
              <a:rPr lang="en-GB" smtClean="0"/>
              <a:t>05/06/2026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022EDD6-33FB-4CB4-AF55-2D63376D2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722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09A0D-45A7-DD7A-52E3-C6F85A0B3E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07624" y="2503595"/>
            <a:ext cx="8574622" cy="2616199"/>
          </a:xfrm>
        </p:spPr>
        <p:txBody>
          <a:bodyPr>
            <a:noAutofit/>
          </a:bodyPr>
          <a:lstStyle/>
          <a:p>
            <a:pPr algn="ctr"/>
            <a:r>
              <a:rPr lang="en-GB" sz="4400" dirty="0"/>
              <a:t>KS2 maths workshop for parents</a:t>
            </a:r>
            <a:br>
              <a:rPr lang="en-GB" sz="4400" dirty="0"/>
            </a:br>
            <a:br>
              <a:rPr lang="en-GB" sz="4400" dirty="0"/>
            </a:br>
            <a:r>
              <a:rPr lang="en-GB" sz="3200" i="1" dirty="0"/>
              <a:t>Wednesday 25th February 2026</a:t>
            </a:r>
            <a:br>
              <a:rPr lang="en-GB" sz="3200" i="1" dirty="0"/>
            </a:br>
            <a:r>
              <a:rPr lang="en-GB" sz="3200" i="1" dirty="0"/>
              <a:t>2.15pm</a:t>
            </a:r>
            <a:endParaRPr lang="en-GB" sz="4400" i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4B92AA-3C9B-BEEE-7208-770480AEB9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069" y="4793727"/>
            <a:ext cx="3475483" cy="19462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9762A1-5369-A26E-D36A-C2B14F4FB7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744" y="5119794"/>
            <a:ext cx="1620203" cy="1620203"/>
          </a:xfrm>
          <a:prstGeom prst="rect">
            <a:avLst/>
          </a:prstGeom>
        </p:spPr>
      </p:pic>
      <p:pic>
        <p:nvPicPr>
          <p:cNvPr id="1026" name="Picture 2" descr="Epsom and Ewell Families » Southfield Park Primary School">
            <a:extLst>
              <a:ext uri="{FF2B5EF4-FFF2-40B4-BE49-F238E27FC236}">
                <a16:creationId xmlns:a16="http://schemas.microsoft.com/office/drawing/2014/main" id="{66C27988-760F-EF6A-E7B0-A8749D73D2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90" b="29666"/>
          <a:stretch>
            <a:fillRect/>
          </a:stretch>
        </p:blipFill>
        <p:spPr bwMode="auto">
          <a:xfrm>
            <a:off x="3543299" y="225428"/>
            <a:ext cx="6315075" cy="242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6833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41656-BC51-1257-0488-0B790708C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152525"/>
          </a:xfrm>
        </p:spPr>
        <p:txBody>
          <a:bodyPr/>
          <a:lstStyle/>
          <a:p>
            <a:r>
              <a:rPr lang="en-GB" dirty="0"/>
              <a:t>Aims for this session: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1738AA-88EA-9074-D210-57E557706B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019301"/>
            <a:ext cx="10018713" cy="3771900"/>
          </a:xfrm>
        </p:spPr>
        <p:txBody>
          <a:bodyPr/>
          <a:lstStyle/>
          <a:p>
            <a:r>
              <a:rPr lang="en-GB" dirty="0"/>
              <a:t>To understand how we do maths at Southfield Park Primary.</a:t>
            </a:r>
          </a:p>
          <a:p>
            <a:r>
              <a:rPr lang="en-GB" dirty="0"/>
              <a:t>To feel confident to support your child with maths at home.</a:t>
            </a:r>
          </a:p>
        </p:txBody>
      </p:sp>
    </p:spTree>
    <p:extLst>
      <p:ext uri="{BB962C8B-B14F-4D97-AF65-F5344CB8AC3E}">
        <p14:creationId xmlns:p14="http://schemas.microsoft.com/office/powerpoint/2010/main" val="442064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245E4-8490-7D78-29B6-E74BF1958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181099"/>
          </a:xfrm>
        </p:spPr>
        <p:txBody>
          <a:bodyPr/>
          <a:lstStyle/>
          <a:p>
            <a:r>
              <a:rPr lang="en-GB" dirty="0"/>
              <a:t>Attitudes to maths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B17499-8569-0FBB-519B-6E155BDD4F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1866899"/>
            <a:ext cx="10018713" cy="3124201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There is a persistent misconception in our society that maths ability is ‘fixed’, and that some people (a minority) can ‘do’ maths and others can’t – just about every teacher of maths will have heard a parent say something like: ‘I’m not surprised X is struggling in maths, I was always rubbish at it myself’. </a:t>
            </a:r>
          </a:p>
          <a:p>
            <a:r>
              <a:rPr lang="en-GB" dirty="0"/>
              <a:t>Such parental attitudes can lead some children to feel that there’s no point in engaging with learning maths because they are, innately, not a ‘maths person’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Charlie Stripp MBE – Mathematical association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2D0961-8F4E-280D-75CF-DAD27ABE69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4003" y="4090867"/>
            <a:ext cx="1460118" cy="156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745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161A9-3D1D-0C83-2C1F-07C8D8186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79" y="1"/>
            <a:ext cx="5916614" cy="838200"/>
          </a:xfrm>
        </p:spPr>
        <p:txBody>
          <a:bodyPr/>
          <a:lstStyle/>
          <a:p>
            <a:r>
              <a:rPr lang="en-GB" dirty="0"/>
              <a:t>Small steps of progression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575B99-1A20-5457-7771-95F2318CEB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118101"/>
            <a:ext cx="5916615" cy="1343026"/>
          </a:xfrm>
        </p:spPr>
        <p:txBody>
          <a:bodyPr/>
          <a:lstStyle/>
          <a:p>
            <a:r>
              <a:rPr lang="en-GB" dirty="0"/>
              <a:t>In Southfield Park, we follow the White Rose Maths and the small steps of progression.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AA9F1D-A718-4C22-6135-04CA0C4F0B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7762" y="0"/>
            <a:ext cx="3014664" cy="36175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5E9739-3F2D-BA5F-F568-0DEB2E3C25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305" y="838201"/>
            <a:ext cx="5467930" cy="562292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8055D8A-2FA7-E7CF-3DDD-BF041FF6DD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1760" y="3775075"/>
            <a:ext cx="6062804" cy="1343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600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2FDD5-6FDA-4C1E-7CFC-D553D438E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186" y="95251"/>
            <a:ext cx="10018713" cy="457200"/>
          </a:xfrm>
        </p:spPr>
        <p:txBody>
          <a:bodyPr>
            <a:normAutofit fontScale="90000"/>
          </a:bodyPr>
          <a:lstStyle/>
          <a:p>
            <a:r>
              <a:rPr lang="en-GB" dirty="0"/>
              <a:t>Year 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B09851-40CC-11B6-34CB-2A3AF6A0AEC4}"/>
              </a:ext>
            </a:extLst>
          </p:cNvPr>
          <p:cNvSpPr txBox="1"/>
          <p:nvPr/>
        </p:nvSpPr>
        <p:spPr>
          <a:xfrm>
            <a:off x="9963150" y="752476"/>
            <a:ext cx="20669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will be able to see this overview on the White Rose maths website under the parents and home learning page.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FB035FB-C145-34BF-6EE4-CA5CE9D396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925" y="752476"/>
            <a:ext cx="9664114" cy="5762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885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9EF2A5-C05E-0334-4AC4-A9AB622546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122BE-390A-9CE3-EB96-6C6EAB825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186" y="95251"/>
            <a:ext cx="10018713" cy="457200"/>
          </a:xfrm>
        </p:spPr>
        <p:txBody>
          <a:bodyPr>
            <a:normAutofit fontScale="90000"/>
          </a:bodyPr>
          <a:lstStyle/>
          <a:p>
            <a:r>
              <a:rPr lang="en-GB" dirty="0"/>
              <a:t>Year 4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C4ABCD-751C-3919-A55F-69839E0642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4819FED-535D-E6E7-9D87-10CAC6C91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" y="576214"/>
            <a:ext cx="10414000" cy="6186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340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958BE-CEDD-6796-A275-70747A861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654E7-FAA0-EB09-4054-523F36589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186" y="95251"/>
            <a:ext cx="10018713" cy="457200"/>
          </a:xfrm>
        </p:spPr>
        <p:txBody>
          <a:bodyPr>
            <a:normAutofit fontScale="90000"/>
          </a:bodyPr>
          <a:lstStyle/>
          <a:p>
            <a:r>
              <a:rPr lang="en-GB" dirty="0"/>
              <a:t>Year 5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745E4A8-5FAA-6317-6D76-E161D21C9C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659" y="774699"/>
            <a:ext cx="10018713" cy="589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2021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4F46FF-D66E-AA20-A00E-250C17A3D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5B753-9F7E-C81E-4EFE-C3992D3DA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186" y="95251"/>
            <a:ext cx="10018713" cy="457200"/>
          </a:xfrm>
        </p:spPr>
        <p:txBody>
          <a:bodyPr>
            <a:normAutofit fontScale="90000"/>
          </a:bodyPr>
          <a:lstStyle/>
          <a:p>
            <a:r>
              <a:rPr lang="en-GB" dirty="0"/>
              <a:t>Year 6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857727F-EC02-9CB7-D933-5E4213DAF8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8671" y="749299"/>
            <a:ext cx="10018713" cy="5985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403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5EEF4-90BF-7CEB-E5D0-77A90CC30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0" y="114301"/>
            <a:ext cx="5728253" cy="723900"/>
          </a:xfrm>
        </p:spPr>
        <p:txBody>
          <a:bodyPr/>
          <a:lstStyle/>
          <a:p>
            <a:r>
              <a:rPr lang="en-GB" dirty="0"/>
              <a:t>Automaticity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A0C52E-9279-780F-51BF-C160D32049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3173" y="1250157"/>
            <a:ext cx="10018713" cy="1714499"/>
          </a:xfrm>
        </p:spPr>
        <p:txBody>
          <a:bodyPr/>
          <a:lstStyle/>
          <a:p>
            <a:r>
              <a:rPr lang="en-GB" dirty="0"/>
              <a:t>When children are fluent in their understanding of number bonds and times tables, it supports them to access the new concepts and methods more effectively.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7B225A-4981-4C49-1C85-5EC05AE814E1}"/>
              </a:ext>
            </a:extLst>
          </p:cNvPr>
          <p:cNvSpPr txBox="1"/>
          <p:nvPr/>
        </p:nvSpPr>
        <p:spPr>
          <a:xfrm>
            <a:off x="3297622" y="2424589"/>
            <a:ext cx="40703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/>
              <a:t>Recognising numbers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7C7001-2576-3EC8-2B42-2C6B6FB420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5735" y="3240644"/>
            <a:ext cx="843943" cy="8360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F99729-2123-5F4A-BA6F-AE5A497D1B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2212" y="4076700"/>
            <a:ext cx="962025" cy="8360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3D9E22-30C6-EB52-310B-4E9BD2D4EA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6771" y="3112532"/>
            <a:ext cx="1114425" cy="11049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985821-6B74-52A8-71CB-8291C4584B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7643" y="5091112"/>
            <a:ext cx="1000125" cy="8477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A551B20-925A-F4A8-21A8-1D0FFA1A92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2970" y="4905375"/>
            <a:ext cx="962025" cy="15811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1A10C5-D229-A9A4-30AE-34A6852B1B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56940" y="3560530"/>
            <a:ext cx="2952750" cy="270445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CE8DF7-4365-A0C9-AA4A-FBD58E9D20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4652" y="212051"/>
            <a:ext cx="4157339" cy="1252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778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AD2E97-893B-C1B8-B712-4EEE5DA64A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19772-C093-3ECB-B018-79AF2FD8B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14301"/>
            <a:ext cx="7743666" cy="723900"/>
          </a:xfrm>
        </p:spPr>
        <p:txBody>
          <a:bodyPr/>
          <a:lstStyle/>
          <a:p>
            <a:r>
              <a:rPr lang="en-GB" dirty="0"/>
              <a:t>Automaticity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DE1B2-FA40-9AA8-9F40-1DDDBB11A8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838201"/>
            <a:ext cx="5183189" cy="4419599"/>
          </a:xfrm>
        </p:spPr>
        <p:txBody>
          <a:bodyPr>
            <a:normAutofit/>
          </a:bodyPr>
          <a:lstStyle/>
          <a:p>
            <a:r>
              <a:rPr lang="en-GB" dirty="0"/>
              <a:t>When children are fluent in their understanding of number bonds and times tables, it supports them to access the new concepts and methods more effectively.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8D6878-793C-23B3-D848-B6844D322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2562" y="183733"/>
            <a:ext cx="4762788" cy="6170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589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24AAE-ADE7-2A65-6C45-08A25273F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52401"/>
            <a:ext cx="10018713" cy="622300"/>
          </a:xfrm>
        </p:spPr>
        <p:txBody>
          <a:bodyPr>
            <a:normAutofit fontScale="90000"/>
          </a:bodyPr>
          <a:lstStyle/>
          <a:p>
            <a:r>
              <a:rPr lang="en-GB" dirty="0"/>
              <a:t>Year 4 multiplication times table checker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DCEF50-004E-8281-47C6-5D5149116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6811" y="1198442"/>
            <a:ext cx="5386389" cy="502052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800" dirty="0"/>
              <a:t>By year 4 children are expected to have learnt all of their times tables up to 12 x 12</a:t>
            </a:r>
          </a:p>
          <a:p>
            <a:pPr marL="0" indent="0">
              <a:buNone/>
            </a:pPr>
            <a:r>
              <a:rPr lang="en-GB" sz="3800" dirty="0"/>
              <a:t>6 seconds to answer</a:t>
            </a:r>
          </a:p>
          <a:p>
            <a:pPr marL="0" indent="0">
              <a:buNone/>
            </a:pPr>
            <a:r>
              <a:rPr lang="en-GB" sz="3800" dirty="0"/>
              <a:t>25 questions</a:t>
            </a:r>
          </a:p>
          <a:p>
            <a:pPr marL="0" indent="0">
              <a:buNone/>
            </a:pPr>
            <a:r>
              <a:rPr lang="en-GB" sz="3800" dirty="0"/>
              <a:t>Independently on a computer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https://www.timestables.co.uk/multiplication-tables-check/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D54629-1D05-DF0C-589F-9FF00A9C7B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7469" y="2053677"/>
            <a:ext cx="6144531" cy="3310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735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E630C-98D8-6996-32BA-B51092E89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2642" y="37593"/>
            <a:ext cx="10018713" cy="933450"/>
          </a:xfrm>
        </p:spPr>
        <p:txBody>
          <a:bodyPr/>
          <a:lstStyle/>
          <a:p>
            <a:r>
              <a:rPr lang="en-GB" dirty="0"/>
              <a:t>Concrete, pictorial and abstract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CA1077-A179-AAFE-B354-8206F548E8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4785" y="753988"/>
            <a:ext cx="10018713" cy="138314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The concrete, pictorial and abstract approach is used in Southfield Park Primary School to secure your child’s understanding and prepare them for real life.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i="1" dirty="0"/>
              <a:t>Here is an example of how we use the concrete, pictorial and abstract in our school.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F190EE5-B5BF-EEDC-CE0C-BF8575047A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04" t="57303" r="19682" b="3803"/>
          <a:stretch/>
        </p:blipFill>
        <p:spPr>
          <a:xfrm rot="10800000">
            <a:off x="4231576" y="4427367"/>
            <a:ext cx="2721674" cy="204808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5BF0FAE-4DE3-B3A5-8C77-DF35390BA6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4235"/>
          <a:stretch/>
        </p:blipFill>
        <p:spPr>
          <a:xfrm>
            <a:off x="855236" y="4508956"/>
            <a:ext cx="2721675" cy="202364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07A96A9-530E-AAB2-19A5-8C12B7F771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8356" r="21243"/>
          <a:stretch>
            <a:fillRect/>
          </a:stretch>
        </p:blipFill>
        <p:spPr>
          <a:xfrm>
            <a:off x="7734300" y="4377812"/>
            <a:ext cx="2464530" cy="2154789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24795E2-DBE4-B749-1581-88B12C77A5DC}"/>
              </a:ext>
            </a:extLst>
          </p:cNvPr>
          <p:cNvSpPr txBox="1"/>
          <p:nvPr/>
        </p:nvSpPr>
        <p:spPr>
          <a:xfrm>
            <a:off x="2513010" y="6532601"/>
            <a:ext cx="1055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Concrete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A6585E-8031-3C0F-E55F-E7DB76EE1B2C}"/>
              </a:ext>
            </a:extLst>
          </p:cNvPr>
          <p:cNvSpPr txBox="1"/>
          <p:nvPr/>
        </p:nvSpPr>
        <p:spPr>
          <a:xfrm>
            <a:off x="5276521" y="6475451"/>
            <a:ext cx="9701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Pictorial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50505D-992A-74E9-3BA7-7AF6EFB2580F}"/>
              </a:ext>
            </a:extLst>
          </p:cNvPr>
          <p:cNvSpPr txBox="1"/>
          <p:nvPr/>
        </p:nvSpPr>
        <p:spPr>
          <a:xfrm>
            <a:off x="8623895" y="6488668"/>
            <a:ext cx="998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Abstract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4F03CFE-1DB8-C025-D8AB-72487B46CD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843" y="2082302"/>
            <a:ext cx="5093205" cy="2250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030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CCB92-4197-16CB-AFD4-A7C607659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1159" y="149354"/>
            <a:ext cx="10018713" cy="649224"/>
          </a:xfrm>
        </p:spPr>
        <p:txBody>
          <a:bodyPr>
            <a:normAutofit fontScale="90000"/>
          </a:bodyPr>
          <a:lstStyle/>
          <a:p>
            <a:r>
              <a:rPr lang="en-GB" dirty="0"/>
              <a:t>Concrete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D3731F-072D-93E4-E1C7-CA0AD78645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1159" y="647318"/>
            <a:ext cx="6172266" cy="436016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Concrete stage encourages the use of manipulatives (physical resources) to physically show the process behind what is being taught. </a:t>
            </a:r>
          </a:p>
          <a:p>
            <a:r>
              <a:rPr lang="en-GB" dirty="0"/>
              <a:t>This can be as simple as using counters to represent numbers, allowing children to visualise the idea of more or less or comprehend what 3 (or any given number) actually is. </a:t>
            </a:r>
          </a:p>
          <a:p>
            <a:r>
              <a:rPr lang="en-GB" dirty="0"/>
              <a:t>All of the main mathematical operations can be introduced and explored in this way.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B4DAAD-FE85-CE15-FD75-1F854D4823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8558" y="4826178"/>
            <a:ext cx="5989733" cy="1950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7475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058F6-EA24-9C54-C935-4005D71C4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55449"/>
            <a:ext cx="10018713" cy="786384"/>
          </a:xfrm>
        </p:spPr>
        <p:txBody>
          <a:bodyPr/>
          <a:lstStyle/>
          <a:p>
            <a:r>
              <a:rPr lang="en-GB" dirty="0"/>
              <a:t>Pictorial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0217AA-8B1B-26DA-9AC1-BB7EE5E3B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685800"/>
            <a:ext cx="5968049" cy="572414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Once secure with understanding at the concrete stage, pupils move on to pictorial based problem-solving and expression. Teachers move the children on from using physical resources onto pictorial resources.</a:t>
            </a:r>
          </a:p>
          <a:p>
            <a:r>
              <a:rPr lang="en-GB" dirty="0"/>
              <a:t>Pictorial support such as ten frames, bar models and part whole representations are used for pupils to show their understanding through answering questions using these visuals. </a:t>
            </a:r>
          </a:p>
          <a:p>
            <a:r>
              <a:rPr lang="en-GB" dirty="0"/>
              <a:t>The pictorial stage is essential for learners to consolidate and secure their understanding of topics. It bridges the gap between getting to grips with a concept (quite literally) and knowing how to combat more abstract ideas.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D30890-132D-0067-B085-42042DCEE2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9616"/>
          <a:stretch>
            <a:fillRect/>
          </a:stretch>
        </p:blipFill>
        <p:spPr>
          <a:xfrm>
            <a:off x="7639645" y="1101230"/>
            <a:ext cx="4174757" cy="21467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ABE3D8-BD17-66CE-17DA-2C9F6171F9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9392" y="3776586"/>
            <a:ext cx="3656846" cy="1766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648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0E27B-8FB7-6C58-B2CD-76DF8A97A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0" y="155448"/>
            <a:ext cx="10018713" cy="911351"/>
          </a:xfrm>
        </p:spPr>
        <p:txBody>
          <a:bodyPr>
            <a:normAutofit/>
          </a:bodyPr>
          <a:lstStyle/>
          <a:p>
            <a:r>
              <a:rPr lang="en-GB" dirty="0"/>
              <a:t>Abstract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A21CD0-DF37-6AC4-3E3C-31E89BF0E5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1" y="832105"/>
            <a:ext cx="5935664" cy="4959096"/>
          </a:xfrm>
        </p:spPr>
        <p:txBody>
          <a:bodyPr>
            <a:normAutofit/>
          </a:bodyPr>
          <a:lstStyle/>
          <a:p>
            <a:r>
              <a:rPr lang="en-GB" dirty="0"/>
              <a:t>The abstract stage is when children face questions using numbers and symbols, or key vocabulary alone. For example, 2+3 = 5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At this stage, pupils are expected to have a depth of knowledge which can now be applied without the need for physical or visual support strategies.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13AA9C-BD83-9D81-614C-27283D9BE1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2364"/>
          <a:stretch>
            <a:fillRect/>
          </a:stretch>
        </p:blipFill>
        <p:spPr>
          <a:xfrm>
            <a:off x="7839074" y="1281112"/>
            <a:ext cx="2352675" cy="2832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3841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D924E-4070-9383-7FB8-20D300810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09" y="89646"/>
            <a:ext cx="10018713" cy="784781"/>
          </a:xfrm>
        </p:spPr>
        <p:txBody>
          <a:bodyPr/>
          <a:lstStyle/>
          <a:p>
            <a:r>
              <a:rPr lang="en-GB" dirty="0"/>
              <a:t>Fluency, reasoning and problem solving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B01A59-7B5F-F495-2A0D-A16471190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5750" y="619533"/>
            <a:ext cx="10018713" cy="1122576"/>
          </a:xfrm>
        </p:spPr>
        <p:txBody>
          <a:bodyPr/>
          <a:lstStyle/>
          <a:p>
            <a:r>
              <a:rPr lang="en-GB" dirty="0"/>
              <a:t>Our lessons at Southfield Park involve fluency, reasoning and problem solving to deepen the children’s understanding.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754DBD-45B7-FAF1-06F8-94A569EED3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2399" y="2001167"/>
            <a:ext cx="2663931" cy="25599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6A3E5E-E8DB-6626-5ECC-111537134D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5177" y="2336432"/>
            <a:ext cx="3467584" cy="61921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C1663BF-698F-1FA8-8DA9-7453FFF79E88}"/>
              </a:ext>
            </a:extLst>
          </p:cNvPr>
          <p:cNvSpPr txBox="1"/>
          <p:nvPr/>
        </p:nvSpPr>
        <p:spPr>
          <a:xfrm>
            <a:off x="1672399" y="1643182"/>
            <a:ext cx="2303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Fluency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CF80CE-FD31-BFA1-4914-7D629E26DD41}"/>
              </a:ext>
            </a:extLst>
          </p:cNvPr>
          <p:cNvSpPr txBox="1"/>
          <p:nvPr/>
        </p:nvSpPr>
        <p:spPr>
          <a:xfrm>
            <a:off x="761522" y="4561100"/>
            <a:ext cx="412489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Fluency the ability to calculate accurately and efficiently, while also having the flexibility to choose the best strategy for a given problem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A7E465-DD00-B1CD-4F00-E4F18D52C2E2}"/>
              </a:ext>
            </a:extLst>
          </p:cNvPr>
          <p:cNvSpPr txBox="1"/>
          <p:nvPr/>
        </p:nvSpPr>
        <p:spPr>
          <a:xfrm>
            <a:off x="8710231" y="1756701"/>
            <a:ext cx="2303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Problem Solving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23FF027-2813-3E98-DE4B-3A026D31450F}"/>
              </a:ext>
            </a:extLst>
          </p:cNvPr>
          <p:cNvSpPr txBox="1"/>
          <p:nvPr/>
        </p:nvSpPr>
        <p:spPr>
          <a:xfrm>
            <a:off x="8449056" y="4788389"/>
            <a:ext cx="317982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Mathematical problem solving is the process of applying knowledge, logic, and reasoning to find a solution to a challenge that is not a routine exercise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55BD4CF-8FF1-C1C5-835F-7DEA29702FAA}"/>
              </a:ext>
            </a:extLst>
          </p:cNvPr>
          <p:cNvSpPr txBox="1"/>
          <p:nvPr/>
        </p:nvSpPr>
        <p:spPr>
          <a:xfrm>
            <a:off x="5031295" y="1631835"/>
            <a:ext cx="2303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Reasoning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9AA1FB3-9543-19F2-163A-A972196B5AC7}"/>
              </a:ext>
            </a:extLst>
          </p:cNvPr>
          <p:cNvSpPr txBox="1"/>
          <p:nvPr/>
        </p:nvSpPr>
        <p:spPr>
          <a:xfrm>
            <a:off x="4886419" y="5161264"/>
            <a:ext cx="336499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Mathematical reasoning is the process of using logical thinking to solve problems, make connections, and justify conclusions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1094277-3DDD-E275-6C01-3D56E90DD1F1}"/>
              </a:ext>
            </a:extLst>
          </p:cNvPr>
          <p:cNvCxnSpPr/>
          <p:nvPr/>
        </p:nvCxnSpPr>
        <p:spPr>
          <a:xfrm>
            <a:off x="4886419" y="1631835"/>
            <a:ext cx="0" cy="500675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9BC4356-CDD1-CF21-BBDE-768C1216C864}"/>
              </a:ext>
            </a:extLst>
          </p:cNvPr>
          <p:cNvCxnSpPr/>
          <p:nvPr/>
        </p:nvCxnSpPr>
        <p:spPr>
          <a:xfrm>
            <a:off x="8224455" y="1631834"/>
            <a:ext cx="0" cy="500675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49914EED-4FB6-0685-A790-A13E24CDAB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7644" y="2271996"/>
            <a:ext cx="2812211" cy="1879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604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429F9-E327-5AEC-58EB-51E755812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0707" y="118873"/>
            <a:ext cx="9742318" cy="877824"/>
          </a:xfrm>
        </p:spPr>
        <p:txBody>
          <a:bodyPr>
            <a:normAutofit/>
          </a:bodyPr>
          <a:lstStyle/>
          <a:p>
            <a:r>
              <a:rPr lang="en-GB" dirty="0"/>
              <a:t>Vocabulary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02800B9-19AE-574E-3021-5B0284169C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1089712"/>
              </p:ext>
            </p:extLst>
          </p:nvPr>
        </p:nvGraphicFramePr>
        <p:xfrm>
          <a:off x="1576706" y="3040102"/>
          <a:ext cx="9742319" cy="309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078CA584-F392-47F4-DA4E-9A24F28A9328}"/>
              </a:ext>
            </a:extLst>
          </p:cNvPr>
          <p:cNvSpPr txBox="1"/>
          <p:nvPr/>
        </p:nvSpPr>
        <p:spPr>
          <a:xfrm>
            <a:off x="2836506" y="1548882"/>
            <a:ext cx="26324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Borrowing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11095C-DE25-8358-BB06-BB3A43177C94}"/>
              </a:ext>
            </a:extLst>
          </p:cNvPr>
          <p:cNvSpPr txBox="1"/>
          <p:nvPr/>
        </p:nvSpPr>
        <p:spPr>
          <a:xfrm>
            <a:off x="7374293" y="1499778"/>
            <a:ext cx="23519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/>
              <a:t>Carrying</a:t>
            </a:r>
          </a:p>
        </p:txBody>
      </p:sp>
      <p:sp>
        <p:nvSpPr>
          <p:cNvPr id="7" name="Multiplication Sign 6">
            <a:extLst>
              <a:ext uri="{FF2B5EF4-FFF2-40B4-BE49-F238E27FC236}">
                <a16:creationId xmlns:a16="http://schemas.microsoft.com/office/drawing/2014/main" id="{B41F57DA-D198-4A57-F0CE-DF2D7897797F}"/>
              </a:ext>
            </a:extLst>
          </p:cNvPr>
          <p:cNvSpPr/>
          <p:nvPr/>
        </p:nvSpPr>
        <p:spPr>
          <a:xfrm>
            <a:off x="3493488" y="1303785"/>
            <a:ext cx="1455575" cy="1259633"/>
          </a:xfrm>
          <a:prstGeom prst="mathMultiply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Multiplication Sign 7">
            <a:extLst>
              <a:ext uri="{FF2B5EF4-FFF2-40B4-BE49-F238E27FC236}">
                <a16:creationId xmlns:a16="http://schemas.microsoft.com/office/drawing/2014/main" id="{C626D9D4-29FE-0D0E-3028-2D8D52E2CDF1}"/>
              </a:ext>
            </a:extLst>
          </p:cNvPr>
          <p:cNvSpPr/>
          <p:nvPr/>
        </p:nvSpPr>
        <p:spPr>
          <a:xfrm>
            <a:off x="7965491" y="1285459"/>
            <a:ext cx="1455575" cy="1259633"/>
          </a:xfrm>
          <a:prstGeom prst="mathMultiply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201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2E89C-42E4-128B-4DBF-F637D6183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666" y="107303"/>
            <a:ext cx="10018713" cy="779106"/>
          </a:xfrm>
        </p:spPr>
        <p:txBody>
          <a:bodyPr/>
          <a:lstStyle/>
          <a:p>
            <a:r>
              <a:rPr lang="en-GB" dirty="0"/>
              <a:t>Let's try a lesson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E3A287-E8C1-8645-F701-73FE6ACB69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1026367"/>
            <a:ext cx="10018713" cy="4764833"/>
          </a:xfrm>
        </p:spPr>
        <p:txBody>
          <a:bodyPr/>
          <a:lstStyle/>
          <a:p>
            <a:r>
              <a:rPr lang="en-GB" dirty="0"/>
              <a:t>Please join in with your whiteboard, pens, place value mats and counters.</a:t>
            </a:r>
            <a:br>
              <a:rPr lang="en-GB" dirty="0"/>
            </a:br>
            <a:endParaRPr lang="en-GB" dirty="0"/>
          </a:p>
          <a:p>
            <a:r>
              <a:rPr lang="en-GB" b="1" dirty="0"/>
              <a:t>Lesson : Year 4 </a:t>
            </a:r>
            <a:r>
              <a:rPr lang="en-GB" dirty="0"/>
              <a:t>: adding two four digit numbers with more than one exchange.</a:t>
            </a:r>
          </a:p>
          <a:p>
            <a:r>
              <a:rPr lang="en-GB" b="1" dirty="0"/>
              <a:t>Lesson : Year 4 : </a:t>
            </a:r>
            <a:r>
              <a:rPr lang="en-GB" dirty="0"/>
              <a:t>Multiplying a three digit number by a one digit number.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48730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4CEAD-E559-295A-6CBC-C4C9DAFEC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14300"/>
            <a:ext cx="10018713" cy="1057275"/>
          </a:xfrm>
        </p:spPr>
        <p:txBody>
          <a:bodyPr/>
          <a:lstStyle/>
          <a:p>
            <a:r>
              <a:rPr lang="en-GB" dirty="0"/>
              <a:t>White Rose Maths videos to use at home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E56CE43-6B95-1783-EF89-578F259318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9481" y="1657351"/>
            <a:ext cx="9433933" cy="404812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309211D-DBD0-D56A-72AD-3103A903FBB6}"/>
              </a:ext>
            </a:extLst>
          </p:cNvPr>
          <p:cNvSpPr/>
          <p:nvPr/>
        </p:nvSpPr>
        <p:spPr>
          <a:xfrm>
            <a:off x="3057525" y="1828800"/>
            <a:ext cx="895350" cy="33337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8D7909D-ED7D-AD8A-34E9-660775737D12}"/>
              </a:ext>
            </a:extLst>
          </p:cNvPr>
          <p:cNvCxnSpPr/>
          <p:nvPr/>
        </p:nvCxnSpPr>
        <p:spPr>
          <a:xfrm flipH="1">
            <a:off x="3584448" y="1289304"/>
            <a:ext cx="237744" cy="4572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03864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0D71BD-FDE6-FC55-B58A-2C1817448F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126D7-B352-F4C6-6FD5-4AA7ADFEF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14300"/>
            <a:ext cx="10018713" cy="1057275"/>
          </a:xfrm>
        </p:spPr>
        <p:txBody>
          <a:bodyPr/>
          <a:lstStyle/>
          <a:p>
            <a:r>
              <a:rPr lang="en-GB" dirty="0"/>
              <a:t>White Rose Maths videos to use at home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E1E0BDD-64DE-2239-9614-8F1355332B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0250" y="2743980"/>
            <a:ext cx="7506748" cy="246731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10573D8-813D-6913-EA3B-93D66111F75B}"/>
              </a:ext>
            </a:extLst>
          </p:cNvPr>
          <p:cNvSpPr/>
          <p:nvPr/>
        </p:nvSpPr>
        <p:spPr>
          <a:xfrm>
            <a:off x="1914524" y="4663441"/>
            <a:ext cx="1386459" cy="3200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3D9F77F-7A41-ED8F-F204-D9C57E9BD616}"/>
              </a:ext>
            </a:extLst>
          </p:cNvPr>
          <p:cNvCxnSpPr>
            <a:cxnSpLocks/>
          </p:cNvCxnSpPr>
          <p:nvPr/>
        </p:nvCxnSpPr>
        <p:spPr>
          <a:xfrm flipH="1">
            <a:off x="3154680" y="1463040"/>
            <a:ext cx="1837944" cy="320040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23770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10BD79-011E-A3F3-BCA9-62CBC00342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C2F46-CC14-3934-2981-E5CE0E4E1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14300"/>
            <a:ext cx="10018713" cy="1057275"/>
          </a:xfrm>
        </p:spPr>
        <p:txBody>
          <a:bodyPr/>
          <a:lstStyle/>
          <a:p>
            <a:r>
              <a:rPr lang="en-GB" dirty="0"/>
              <a:t>White Rose Maths videos to use at home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D7B859-238E-02B6-4C7E-8DB0D2F6D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311" y="1029773"/>
            <a:ext cx="8119872" cy="4550364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E78C4EF-1735-1134-ADAB-3A2A0F6D7CBE}"/>
              </a:ext>
            </a:extLst>
          </p:cNvPr>
          <p:cNvCxnSpPr>
            <a:cxnSpLocks/>
          </p:cNvCxnSpPr>
          <p:nvPr/>
        </p:nvCxnSpPr>
        <p:spPr>
          <a:xfrm flipH="1">
            <a:off x="4258056" y="867266"/>
            <a:ext cx="1624270" cy="297607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1CAC509E-67D9-B7C4-057D-94D754A60000}"/>
              </a:ext>
            </a:extLst>
          </p:cNvPr>
          <p:cNvSpPr/>
          <p:nvPr/>
        </p:nvSpPr>
        <p:spPr>
          <a:xfrm>
            <a:off x="3080343" y="3901567"/>
            <a:ext cx="1386459" cy="3200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0B688F4-7FD2-12C2-8EB9-5B2186667D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7455" y="3039003"/>
            <a:ext cx="2036489" cy="313914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21BD0CA-B7CB-EF2B-2C11-AE8E0916478F}"/>
              </a:ext>
            </a:extLst>
          </p:cNvPr>
          <p:cNvSpPr txBox="1"/>
          <p:nvPr/>
        </p:nvSpPr>
        <p:spPr>
          <a:xfrm>
            <a:off x="9884483" y="1371601"/>
            <a:ext cx="221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Select your child’s year group V3 means version 3.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8735007-3D53-334E-AE19-95274B2C445A}"/>
              </a:ext>
            </a:extLst>
          </p:cNvPr>
          <p:cNvCxnSpPr>
            <a:cxnSpLocks/>
          </p:cNvCxnSpPr>
          <p:nvPr/>
        </p:nvCxnSpPr>
        <p:spPr>
          <a:xfrm flipV="1">
            <a:off x="4438231" y="3704734"/>
            <a:ext cx="5629596" cy="51687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5340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0BEFE-0390-0F07-8398-5ABF5EC69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5E5C1-AF8C-7091-6710-9D5B64179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14300"/>
            <a:ext cx="10018713" cy="1057275"/>
          </a:xfrm>
        </p:spPr>
        <p:txBody>
          <a:bodyPr/>
          <a:lstStyle/>
          <a:p>
            <a:r>
              <a:rPr lang="en-GB" dirty="0"/>
              <a:t>White Rose Maths videos to use at home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FD12C2-DDC5-E9DA-08D6-4E25DB3829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299" y="2161306"/>
            <a:ext cx="9715089" cy="433474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8A78171-6E97-5459-E16B-BAA77B705C4C}"/>
              </a:ext>
            </a:extLst>
          </p:cNvPr>
          <p:cNvSpPr/>
          <p:nvPr/>
        </p:nvSpPr>
        <p:spPr>
          <a:xfrm>
            <a:off x="7153275" y="3086100"/>
            <a:ext cx="647700" cy="40957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9533212-276F-061F-4C42-B8C80B9FF0A6}"/>
              </a:ext>
            </a:extLst>
          </p:cNvPr>
          <p:cNvCxnSpPr>
            <a:cxnSpLocks/>
          </p:cNvCxnSpPr>
          <p:nvPr/>
        </p:nvCxnSpPr>
        <p:spPr>
          <a:xfrm>
            <a:off x="6903720" y="1554480"/>
            <a:ext cx="466344" cy="145389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D12C3E8F-C728-5E1A-ECE2-50850D96795B}"/>
              </a:ext>
            </a:extLst>
          </p:cNvPr>
          <p:cNvSpPr txBox="1"/>
          <p:nvPr/>
        </p:nvSpPr>
        <p:spPr>
          <a:xfrm>
            <a:off x="2944368" y="1171575"/>
            <a:ext cx="5743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Once you have selected you year group you may click filter</a:t>
            </a:r>
          </a:p>
        </p:txBody>
      </p:sp>
    </p:spTree>
    <p:extLst>
      <p:ext uri="{BB962C8B-B14F-4D97-AF65-F5344CB8AC3E}">
        <p14:creationId xmlns:p14="http://schemas.microsoft.com/office/powerpoint/2010/main" val="23594670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F22D94-088B-78CB-978C-5DDFFEB8C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CFEF2-7ECA-B40A-4334-241A2CF1D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14300"/>
            <a:ext cx="10018713" cy="1057275"/>
          </a:xfrm>
        </p:spPr>
        <p:txBody>
          <a:bodyPr/>
          <a:lstStyle/>
          <a:p>
            <a:r>
              <a:rPr lang="en-GB" dirty="0"/>
              <a:t>White Rose Maths videos to use at home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C39586-9807-FCAE-8752-39A45530C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299" y="2161306"/>
            <a:ext cx="9715089" cy="433474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D9BDBB6-5B3A-660D-3CBE-CE45DF1F65E9}"/>
              </a:ext>
            </a:extLst>
          </p:cNvPr>
          <p:cNvSpPr/>
          <p:nvPr/>
        </p:nvSpPr>
        <p:spPr>
          <a:xfrm>
            <a:off x="9613011" y="4576572"/>
            <a:ext cx="647700" cy="40957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E3D71AE-3CDA-5D8A-8022-67EED01682AB}"/>
              </a:ext>
            </a:extLst>
          </p:cNvPr>
          <p:cNvCxnSpPr>
            <a:cxnSpLocks/>
          </p:cNvCxnSpPr>
          <p:nvPr/>
        </p:nvCxnSpPr>
        <p:spPr>
          <a:xfrm>
            <a:off x="6702458" y="1817906"/>
            <a:ext cx="2910553" cy="275866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74657C31-3AF4-CC9F-4936-702EDB3D5682}"/>
              </a:ext>
            </a:extLst>
          </p:cNvPr>
          <p:cNvSpPr txBox="1"/>
          <p:nvPr/>
        </p:nvSpPr>
        <p:spPr>
          <a:xfrm>
            <a:off x="2944368" y="1171575"/>
            <a:ext cx="7074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You may then select the unit they are currently on. </a:t>
            </a:r>
          </a:p>
          <a:p>
            <a:r>
              <a:rPr lang="en-GB" dirty="0"/>
              <a:t>This will be clear by the term down the side and the weeks along the top.</a:t>
            </a:r>
          </a:p>
        </p:txBody>
      </p:sp>
    </p:spTree>
    <p:extLst>
      <p:ext uri="{BB962C8B-B14F-4D97-AF65-F5344CB8AC3E}">
        <p14:creationId xmlns:p14="http://schemas.microsoft.com/office/powerpoint/2010/main" val="15642581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A579C3-1CA0-AE64-68CA-696060DD3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543C7-5E1F-A60E-77ED-778B53E92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14300"/>
            <a:ext cx="10018713" cy="1057275"/>
          </a:xfrm>
        </p:spPr>
        <p:txBody>
          <a:bodyPr/>
          <a:lstStyle/>
          <a:p>
            <a:r>
              <a:rPr lang="en-GB" dirty="0"/>
              <a:t>White Rose Maths videos to use at home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0AEC5C0-C33E-99C9-F716-3B4A30392535}"/>
              </a:ext>
            </a:extLst>
          </p:cNvPr>
          <p:cNvSpPr txBox="1"/>
          <p:nvPr/>
        </p:nvSpPr>
        <p:spPr>
          <a:xfrm>
            <a:off x="2944368" y="1171575"/>
            <a:ext cx="8327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This will then show you a range of videos for each small step of the children’s learning.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AEF8B0-D743-750F-AF75-8502BE10C7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9961" y="1817906"/>
            <a:ext cx="6623937" cy="4181592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E860638-7493-A7F0-7CBE-B583B51E1DA6}"/>
              </a:ext>
            </a:extLst>
          </p:cNvPr>
          <p:cNvCxnSpPr>
            <a:cxnSpLocks/>
          </p:cNvCxnSpPr>
          <p:nvPr/>
        </p:nvCxnSpPr>
        <p:spPr>
          <a:xfrm flipH="1">
            <a:off x="5114042" y="1484352"/>
            <a:ext cx="311084" cy="105580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AD15C5B5-96EA-82FE-68AF-F26A9540C970}"/>
              </a:ext>
            </a:extLst>
          </p:cNvPr>
          <p:cNvSpPr/>
          <p:nvPr/>
        </p:nvSpPr>
        <p:spPr>
          <a:xfrm>
            <a:off x="2216846" y="2598182"/>
            <a:ext cx="3222420" cy="247343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9591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519FF-CAA4-054F-C967-6696711F9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39960"/>
            <a:ext cx="10018713" cy="718456"/>
          </a:xfrm>
        </p:spPr>
        <p:txBody>
          <a:bodyPr/>
          <a:lstStyle/>
          <a:p>
            <a:r>
              <a:rPr lang="en-GB" dirty="0"/>
              <a:t>Calculations policy</a:t>
            </a:r>
          </a:p>
        </p:txBody>
      </p:sp>
      <p:pic>
        <p:nvPicPr>
          <p:cNvPr id="5" name="Content Placeholder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FB8A023-9CD9-AE04-B28D-7DF63D489D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3620" y="1052804"/>
            <a:ext cx="11428275" cy="495610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DB5D107-D182-4880-F16E-22A158E49D02}"/>
              </a:ext>
            </a:extLst>
          </p:cNvPr>
          <p:cNvSpPr/>
          <p:nvPr/>
        </p:nvSpPr>
        <p:spPr>
          <a:xfrm>
            <a:off x="2948473" y="2435290"/>
            <a:ext cx="1651519" cy="30791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9261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4A5E4E-BB90-F98A-4BAD-47A03FC63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62308-1A0A-23DD-FC3A-9BE718F00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39960"/>
            <a:ext cx="10018713" cy="718456"/>
          </a:xfrm>
        </p:spPr>
        <p:txBody>
          <a:bodyPr/>
          <a:lstStyle/>
          <a:p>
            <a:r>
              <a:rPr lang="en-GB" dirty="0"/>
              <a:t>Calculations policy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5D8E52-E08E-3F72-F247-BDB0504DF43D}"/>
              </a:ext>
            </a:extLst>
          </p:cNvPr>
          <p:cNvSpPr txBox="1"/>
          <p:nvPr/>
        </p:nvSpPr>
        <p:spPr>
          <a:xfrm>
            <a:off x="1658516" y="858416"/>
            <a:ext cx="9500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https://assets.whiteroseeducation.com/new-schemes/WRM%20calculation%20policy%202024%20All%20year%20groups.pdf</a:t>
            </a:r>
          </a:p>
        </p:txBody>
      </p:sp>
      <p:pic>
        <p:nvPicPr>
          <p:cNvPr id="10" name="Picture 9" descr="A screenshot of a math test&#10;&#10;AI-generated content may be incorrect.">
            <a:extLst>
              <a:ext uri="{FF2B5EF4-FFF2-40B4-BE49-F238E27FC236}">
                <a16:creationId xmlns:a16="http://schemas.microsoft.com/office/drawing/2014/main" id="{5C3C5518-8BDB-6254-655A-D4B815CDE0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311" y="1504747"/>
            <a:ext cx="7750896" cy="514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131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694CC-E39C-6D07-ECBC-5BEC93FA6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I support my child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5958D-ED87-AC0C-FC31-56BC582051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2343" y="2639567"/>
            <a:ext cx="8578848" cy="3124201"/>
          </a:xfrm>
        </p:spPr>
        <p:txBody>
          <a:bodyPr/>
          <a:lstStyle/>
          <a:p>
            <a:pPr algn="ctr"/>
            <a:r>
              <a:rPr lang="en-GB" dirty="0"/>
              <a:t>TTRS</a:t>
            </a:r>
            <a:br>
              <a:rPr lang="en-GB" dirty="0"/>
            </a:br>
            <a:r>
              <a:rPr lang="en-GB" dirty="0"/>
              <a:t> </a:t>
            </a:r>
          </a:p>
          <a:p>
            <a:pPr algn="ctr"/>
            <a:endParaRPr lang="en-GB" dirty="0"/>
          </a:p>
          <a:p>
            <a:pPr marL="0" indent="0" algn="ctr">
              <a:buNone/>
            </a:pPr>
            <a:br>
              <a:rPr lang="en-GB" dirty="0"/>
            </a:br>
            <a:endParaRPr lang="en-GB" dirty="0"/>
          </a:p>
          <a:p>
            <a:pPr algn="ctr"/>
            <a:r>
              <a:rPr lang="en-GB" dirty="0"/>
              <a:t>White Rose Maths – Home learning videos on the parent area</a:t>
            </a:r>
          </a:p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0EEF29-6D6E-1347-2690-12E635F030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1350" y="1962340"/>
            <a:ext cx="2073584" cy="15672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BDAE55-41DB-5708-DADC-9BF95F4438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63" y="4052506"/>
            <a:ext cx="2119694" cy="21196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3ED0941-AE4A-8CDF-CE63-178539646824}"/>
              </a:ext>
            </a:extLst>
          </p:cNvPr>
          <p:cNvSpPr txBox="1"/>
          <p:nvPr/>
        </p:nvSpPr>
        <p:spPr>
          <a:xfrm>
            <a:off x="3901350" y="5763768"/>
            <a:ext cx="659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Counting stick - https://www.youtube.com/watch?v=TwsPx10HMy0</a:t>
            </a:r>
          </a:p>
        </p:txBody>
      </p:sp>
    </p:spTree>
    <p:extLst>
      <p:ext uri="{BB962C8B-B14F-4D97-AF65-F5344CB8AC3E}">
        <p14:creationId xmlns:p14="http://schemas.microsoft.com/office/powerpoint/2010/main" val="18847346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6C853-55B5-1A9B-25CD-0047A629B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KS2 SATS In may of year 6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3E64AA5-3D24-8FA4-6317-73E3DAF3A5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/>
              <a:t>Arithmetic </a:t>
            </a:r>
          </a:p>
          <a:p>
            <a:pPr algn="ctr"/>
            <a:r>
              <a:rPr lang="en-GB" dirty="0"/>
              <a:t>Reasoning 2</a:t>
            </a:r>
          </a:p>
          <a:p>
            <a:pPr algn="ctr"/>
            <a:r>
              <a:rPr lang="en-GB" dirty="0"/>
              <a:t>Reasoning 3</a:t>
            </a:r>
          </a:p>
        </p:txBody>
      </p:sp>
    </p:spTree>
    <p:extLst>
      <p:ext uri="{BB962C8B-B14F-4D97-AF65-F5344CB8AC3E}">
        <p14:creationId xmlns:p14="http://schemas.microsoft.com/office/powerpoint/2010/main" val="21061048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D26AB-8D01-B681-84A5-F8C47C31E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0343" y="121689"/>
            <a:ext cx="10018713" cy="685800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Arithmetic paper </a:t>
            </a:r>
            <a:r>
              <a:rPr lang="en-GB" dirty="0"/>
              <a:t>– 30 minutes – 40 marks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15FC76D-C9D3-2893-B33D-68B02656B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6124" y="882241"/>
            <a:ext cx="6298176" cy="56864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C1D876-A92B-7A72-AC6C-52568182DB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4495" y="1014595"/>
            <a:ext cx="6091591" cy="55188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4A29158-405D-E47D-0EF3-0DAD004B70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4576" y="955856"/>
            <a:ext cx="5944624" cy="565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9614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F65F7-6088-2310-5EF5-58821C3B3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6188" y="12700"/>
            <a:ext cx="10018713" cy="1752599"/>
          </a:xfrm>
        </p:spPr>
        <p:txBody>
          <a:bodyPr/>
          <a:lstStyle/>
          <a:p>
            <a:r>
              <a:rPr lang="en-GB" u="sng" dirty="0"/>
              <a:t>Reasoning 2 and 3 </a:t>
            </a:r>
            <a:r>
              <a:rPr lang="en-GB" dirty="0"/>
              <a:t>– 40 minutes each – 35 marks each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B1EED16-088F-E8C3-994B-1D122C8E83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73654" y="1765299"/>
            <a:ext cx="3857624" cy="2848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7FABF1-C472-493B-397B-C101BE841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460" y="1037795"/>
            <a:ext cx="4612918" cy="5820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2936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1C7E8-28A9-B039-8A92-2FB7473AA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9F97DC2-A600-538D-359C-FE199EB31D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30328" y="2239351"/>
            <a:ext cx="7574375" cy="3932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8580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BBEC8EB3E6443922B52109427EFE1" ma:contentTypeVersion="17" ma:contentTypeDescription="Create a new document." ma:contentTypeScope="" ma:versionID="d2968589cd3deab13bc5df6eae1cecce">
  <xsd:schema xmlns:xsd="http://www.w3.org/2001/XMLSchema" xmlns:xs="http://www.w3.org/2001/XMLSchema" xmlns:p="http://schemas.microsoft.com/office/2006/metadata/properties" xmlns:ns2="19164957-3fd9-418b-a1cd-31abd3d184b6" xmlns:ns3="16ab357d-f9ee-483b-84da-c08a30ea48bf" targetNamespace="http://schemas.microsoft.com/office/2006/metadata/properties" ma:root="true" ma:fieldsID="b57af3cfff891fac8db2838883b6e599" ns2:_="" ns3:_="">
    <xsd:import namespace="19164957-3fd9-418b-a1cd-31abd3d184b6"/>
    <xsd:import namespace="16ab357d-f9ee-483b-84da-c08a30ea48bf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ObjectDetectorVersions" minOccurs="0"/>
                <xsd:element ref="ns3:MediaLengthInSecond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_Flow_SignoffStatu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164957-3fd9-418b-a1cd-31abd3d184b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fddaec84-1b3d-430c-82a5-75a5bc987aca}" ma:internalName="TaxCatchAll" ma:showField="CatchAllData" ma:web="19164957-3fd9-418b-a1cd-31abd3d184b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ab357d-f9ee-483b-84da-c08a30ea48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ff8ec644-6212-4dda-a8c7-d3752bf26e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Flow_SignoffStatus" ma:index="22" nillable="true" ma:displayName="Sign-off status" ma:internalName="Sign_x002d_off_x0020_status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ab357d-f9ee-483b-84da-c08a30ea48bf">
      <Terms xmlns="http://schemas.microsoft.com/office/infopath/2007/PartnerControls"/>
    </lcf76f155ced4ddcb4097134ff3c332f>
    <TaxCatchAll xmlns="19164957-3fd9-418b-a1cd-31abd3d184b6" xsi:nil="true"/>
    <_Flow_SignoffStatus xmlns="16ab357d-f9ee-483b-84da-c08a30ea48bf" xsi:nil="true"/>
  </documentManagement>
</p:properties>
</file>

<file path=customXml/itemProps1.xml><?xml version="1.0" encoding="utf-8"?>
<ds:datastoreItem xmlns:ds="http://schemas.openxmlformats.org/officeDocument/2006/customXml" ds:itemID="{D47672DD-0945-43E9-9D42-858F0A7E02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164957-3fd9-418b-a1cd-31abd3d184b6"/>
    <ds:schemaRef ds:uri="16ab357d-f9ee-483b-84da-c08a30ea48b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F7775E-03AC-4AAA-91C8-AD815A15118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E72D8B-7D09-44E6-A281-0EFB35290AB9}">
  <ds:schemaRefs>
    <ds:schemaRef ds:uri="http://schemas.microsoft.com/office/2006/metadata/properties"/>
    <ds:schemaRef ds:uri="http://schemas.microsoft.com/office/infopath/2007/PartnerControls"/>
    <ds:schemaRef ds:uri="16ab357d-f9ee-483b-84da-c08a30ea48bf"/>
    <ds:schemaRef ds:uri="19164957-3fd9-418b-a1cd-31abd3d184b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377</TotalTime>
  <Words>951</Words>
  <Application>Microsoft Office PowerPoint</Application>
  <PresentationFormat>Widescreen</PresentationFormat>
  <Paragraphs>93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Parallax</vt:lpstr>
      <vt:lpstr>KS2 maths workshop for parents  Wednesday 25th February 2026 2.15pm</vt:lpstr>
      <vt:lpstr>Aims for this session:</vt:lpstr>
      <vt:lpstr>Attitudes to maths </vt:lpstr>
      <vt:lpstr>Small steps of progression</vt:lpstr>
      <vt:lpstr>Year 3</vt:lpstr>
      <vt:lpstr>Year 4</vt:lpstr>
      <vt:lpstr>Year 5</vt:lpstr>
      <vt:lpstr>Year 6</vt:lpstr>
      <vt:lpstr>Automaticity </vt:lpstr>
      <vt:lpstr>Automaticity </vt:lpstr>
      <vt:lpstr>Year 4 multiplication times table checker</vt:lpstr>
      <vt:lpstr>Concrete, pictorial and abstract</vt:lpstr>
      <vt:lpstr>Concrete</vt:lpstr>
      <vt:lpstr>Pictorial</vt:lpstr>
      <vt:lpstr>Abstract</vt:lpstr>
      <vt:lpstr>Fluency, reasoning and problem solving</vt:lpstr>
      <vt:lpstr>Vocabulary</vt:lpstr>
      <vt:lpstr>Let's try a lesson</vt:lpstr>
      <vt:lpstr>White Rose Maths videos to use at home</vt:lpstr>
      <vt:lpstr>White Rose Maths videos to use at home</vt:lpstr>
      <vt:lpstr>White Rose Maths videos to use at home</vt:lpstr>
      <vt:lpstr>White Rose Maths videos to use at home</vt:lpstr>
      <vt:lpstr>White Rose Maths videos to use at home</vt:lpstr>
      <vt:lpstr>White Rose Maths videos to use at home</vt:lpstr>
      <vt:lpstr>Calculations policy</vt:lpstr>
      <vt:lpstr>Calculations policy</vt:lpstr>
      <vt:lpstr>How can I support my child at home?</vt:lpstr>
      <vt:lpstr>KS2 SATS In may of year 6</vt:lpstr>
      <vt:lpstr>Arithmetic paper – 30 minutes – 40 marks</vt:lpstr>
      <vt:lpstr>Reasoning 2 and 3 – 40 minutes each – 35 marks each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Hannah Cook</dc:creator>
  <cp:lastModifiedBy>Hannah Cook</cp:lastModifiedBy>
  <cp:revision>3</cp:revision>
  <dcterms:created xsi:type="dcterms:W3CDTF">2025-10-06T12:19:45Z</dcterms:created>
  <dcterms:modified xsi:type="dcterms:W3CDTF">2026-06-05T11:07:33Z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0x01010068ABBEC8EB3E6443922B52109427EFE1</vt:lpwstr>
  </property>
  <property fmtid="{D5CDD505-2E9C-101B-9397-08002B2CF9AE}" pid="3" name="MediaServiceImageTags">
    <vt:lpwstr/>
  </property>
</Properties>
</file>